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2"/>
  </p:notesMasterIdLst>
  <p:sldIdLst>
    <p:sldId id="256" r:id="rId2"/>
    <p:sldId id="257" r:id="rId3"/>
    <p:sldId id="310" r:id="rId4"/>
    <p:sldId id="272" r:id="rId5"/>
    <p:sldId id="273" r:id="rId6"/>
    <p:sldId id="307" r:id="rId7"/>
    <p:sldId id="308" r:id="rId8"/>
    <p:sldId id="309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86122"/>
  </p:normalViewPr>
  <p:slideViewPr>
    <p:cSldViewPr snapToGrid="0">
      <p:cViewPr varScale="1">
        <p:scale>
          <a:sx n="109" d="100"/>
          <a:sy n="109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0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15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7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109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cbqfc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Intro to Tableau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7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/>
          <p:nvPr/>
        </p:nvSpPr>
        <p:spPr>
          <a:xfrm>
            <a:off x="3893125" y="2209800"/>
            <a:ext cx="1447800" cy="35814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71F9-60FD-7C7C-71B2-6098FC6BBA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532914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All data fields are assigned one of the following types: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Occasionally the auto-detected type is wrong; this can be manually overridden using the menu</a:t>
            </a:r>
            <a:endParaRPr sz="2400" dirty="0">
              <a:cs typeface="Arial"/>
              <a:sym typeface="Arial"/>
            </a:endParaRPr>
          </a:p>
        </p:txBody>
      </p:sp>
      <p:pic>
        <p:nvPicPr>
          <p:cNvPr id="269" name="Google Shape;269;p32" descr="Screen Shot 2015-09-27 at 5.56.42 PM.png"/>
          <p:cNvPicPr preferRelativeResize="0"/>
          <p:nvPr/>
        </p:nvPicPr>
        <p:blipFill rotWithShape="1">
          <a:blip r:embed="rId3">
            <a:alphaModFix/>
          </a:blip>
          <a:srcRect t="-1895"/>
          <a:stretch/>
        </p:blipFill>
        <p:spPr>
          <a:xfrm>
            <a:off x="5383171" y="1839685"/>
            <a:ext cx="45290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8F87-B766-B53E-46B7-27D024E084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358833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275" name="Google Shape;27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3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/>
          <p:nvPr/>
        </p:nvSpPr>
        <p:spPr>
          <a:xfrm>
            <a:off x="3893131" y="2209800"/>
            <a:ext cx="14478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3893131" y="4114800"/>
            <a:ext cx="14478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A46C6-AC9D-2920-4F49-56B6F382124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3616038" y="45027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Dimensions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3532916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general, any field containing qualitative or categorical information is treated as a dimension (e.g. text, dates)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relational data, dimensions are the independent variables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Data can be aggregated using the values of a dimension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When added as rows/columns, dimensions produce headers</a:t>
            </a:r>
            <a:endParaRPr sz="2400" dirty="0">
              <a:cs typeface="Arial"/>
            </a:endParaRPr>
          </a:p>
          <a:p>
            <a:pPr lvl="1"/>
            <a:endParaRPr dirty="0">
              <a:sym typeface="Arial"/>
            </a:endParaRPr>
          </a:p>
          <a:p>
            <a:pPr lvl="1"/>
            <a:endParaRPr dirty="0"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3609109" y="1558636"/>
            <a:ext cx="807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82880" indent="-182880" defTabSz="914400">
              <a:lnSpc>
                <a:spcPct val="90000"/>
              </a:lnSpc>
              <a:buClr>
                <a:schemeClr val="accent1"/>
              </a:buClr>
              <a:buSzPts val="2040"/>
              <a:buFont typeface="Arial"/>
              <a:buChar char="•"/>
            </a:pP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3581400" y="1537849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3581400" y="2396832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3581400" y="3041068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610D1-918E-9C33-67B7-953EC6ABB90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3" name="Google Shape;287;p34">
            <a:extLst>
              <a:ext uri="{FF2B5EF4-FFF2-40B4-BE49-F238E27FC236}">
                <a16:creationId xmlns:a16="http://schemas.microsoft.com/office/drawing/2014/main" id="{30955278-5E0E-1678-E591-EDBD8431926B}"/>
              </a:ext>
            </a:extLst>
          </p:cNvPr>
          <p:cNvSpPr/>
          <p:nvPr/>
        </p:nvSpPr>
        <p:spPr>
          <a:xfrm>
            <a:off x="3567541" y="3913907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3519053" y="40871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3519057" y="142008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general, any field containing quantitative information is treated as a measure (e.g. numerical data, etc.)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relational data, measures are the dependent variables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The values of a measure are a function of one or more dimensions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When added as rows/columns, measures produce axes</a:t>
            </a:r>
            <a:endParaRPr sz="2400" dirty="0">
              <a:cs typeface="Arial"/>
            </a:endParaRPr>
          </a:p>
          <a:p>
            <a:pPr lvl="1"/>
            <a:endParaRPr dirty="0">
              <a:sym typeface="Arial"/>
            </a:endParaRPr>
          </a:p>
          <a:p>
            <a:pPr lvl="1"/>
            <a:endParaRPr dirty="0">
              <a:sym typeface="Arial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3595253" y="1309253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3595253" y="2195941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3595253" y="3030843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3595253" y="4008251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B171E-9CB8-71EE-8D01-A260D28DF1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378096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Dimensions vs. Measures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3780969" y="13716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which?  </a:t>
            </a:r>
            <a:endParaRPr/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students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house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769" y="2466976"/>
            <a:ext cx="6172200" cy="38576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grpSp>
        <p:nvGrpSpPr>
          <p:cNvPr id="305" name="Google Shape;305;p36"/>
          <p:cNvGrpSpPr/>
          <p:nvPr/>
        </p:nvGrpSpPr>
        <p:grpSpPr>
          <a:xfrm>
            <a:off x="3780969" y="1295400"/>
            <a:ext cx="8229600" cy="5126182"/>
            <a:chOff x="457200" y="1295400"/>
            <a:chExt cx="8229600" cy="5126182"/>
          </a:xfrm>
        </p:grpSpPr>
        <p:grpSp>
          <p:nvGrpSpPr>
            <p:cNvPr id="306" name="Google Shape;306;p36"/>
            <p:cNvGrpSpPr/>
            <p:nvPr/>
          </p:nvGrpSpPr>
          <p:grpSpPr>
            <a:xfrm>
              <a:off x="457200" y="1295400"/>
              <a:ext cx="1382109" cy="838200"/>
              <a:chOff x="457200" y="1295400"/>
              <a:chExt cx="1382109" cy="838200"/>
            </a:xfrm>
          </p:grpSpPr>
          <p:sp>
            <p:nvSpPr>
              <p:cNvPr id="307" name="Google Shape;307;p36"/>
              <p:cNvSpPr txBox="1"/>
              <p:nvPr/>
            </p:nvSpPr>
            <p:spPr>
              <a:xfrm>
                <a:off x="457200" y="1295400"/>
                <a:ext cx="138210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measure</a:t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 rot="10800000" flipH="1">
                <a:off x="1066801" y="1752600"/>
                <a:ext cx="609600" cy="381000"/>
              </a:xfrm>
              <a:prstGeom prst="bentArrow">
                <a:avLst>
                  <a:gd name="adj1" fmla="val 24598"/>
                  <a:gd name="adj2" fmla="val 24010"/>
                  <a:gd name="adj3" fmla="val 40060"/>
                  <a:gd name="adj4" fmla="val 82937"/>
                </a:avLst>
              </a:prstGeom>
              <a:solidFill>
                <a:srgbClr val="FFFF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9" name="Google Shape;309;p36"/>
            <p:cNvSpPr txBox="1"/>
            <p:nvPr/>
          </p:nvSpPr>
          <p:spPr>
            <a:xfrm>
              <a:off x="457200" y="1316182"/>
              <a:ext cx="8229600" cy="51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Which is which?  </a:t>
              </a:r>
              <a:endParaRPr dirty="0"/>
            </a:p>
            <a:p>
              <a:pPr algn="ctr">
                <a:spcBef>
                  <a:spcPts val="480"/>
                </a:spcBef>
                <a:buClr>
                  <a:schemeClr val="accent1"/>
                </a:buClr>
              </a:pPr>
              <a:r>
                <a:rPr lang="en-US" sz="2400" b="1" dirty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total number of students </a:t>
              </a: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each </a:t>
              </a: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house</a:t>
              </a:r>
              <a:endParaRPr dirty="0"/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6"/>
          <p:cNvGrpSpPr/>
          <p:nvPr/>
        </p:nvGrpSpPr>
        <p:grpSpPr>
          <a:xfrm>
            <a:off x="10486569" y="1295400"/>
            <a:ext cx="1587544" cy="838200"/>
            <a:chOff x="7162800" y="1295400"/>
            <a:chExt cx="1587544" cy="838200"/>
          </a:xfrm>
        </p:grpSpPr>
        <p:sp>
          <p:nvSpPr>
            <p:cNvPr id="312" name="Google Shape;312;p36"/>
            <p:cNvSpPr txBox="1"/>
            <p:nvPr/>
          </p:nvSpPr>
          <p:spPr>
            <a:xfrm>
              <a:off x="7162800" y="1295400"/>
              <a:ext cx="1587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dimension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7467600" y="1752600"/>
              <a:ext cx="609600" cy="381000"/>
            </a:xfrm>
            <a:prstGeom prst="bentArrow">
              <a:avLst>
                <a:gd name="adj1" fmla="val 24598"/>
                <a:gd name="adj2" fmla="val 24010"/>
                <a:gd name="adj3" fmla="val 40060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689BD8-71DB-E737-08F6-670CE4D204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3" name="Google Shape;314;p36">
            <a:extLst>
              <a:ext uri="{FF2B5EF4-FFF2-40B4-BE49-F238E27FC236}">
                <a16:creationId xmlns:a16="http://schemas.microsoft.com/office/drawing/2014/main" id="{B807228D-2C08-DFD3-BE02-85480FC934DA}"/>
              </a:ext>
            </a:extLst>
          </p:cNvPr>
          <p:cNvSpPr txBox="1"/>
          <p:nvPr/>
        </p:nvSpPr>
        <p:spPr>
          <a:xfrm>
            <a:off x="3780966" y="1316179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which?  </a:t>
            </a:r>
            <a:endParaRPr dirty="0"/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students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</a:t>
            </a:r>
            <a:r>
              <a:rPr lang="en-US" sz="2400" b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house</a:t>
            </a:r>
            <a:endParaRPr dirty="0"/>
          </a:p>
          <a:p>
            <a:pPr lvl="1" indent="-82550" algn="ctr">
              <a:spcBef>
                <a:spcPts val="400"/>
              </a:spcBef>
              <a:buClr>
                <a:schemeClr val="accent1"/>
              </a:buClr>
              <a:buSzPts val="1700"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82550" algn="ctr">
              <a:spcBef>
                <a:spcPts val="400"/>
              </a:spcBef>
              <a:buClr>
                <a:schemeClr val="accent1"/>
              </a:buClr>
              <a:buSzPts val="1700"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82550" algn="ctr">
              <a:spcBef>
                <a:spcPts val="400"/>
              </a:spcBef>
              <a:buClr>
                <a:schemeClr val="accent1"/>
              </a:buClr>
              <a:buSzPts val="1700"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0" name="Google Shape;320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34201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10312399" y="1752600"/>
            <a:ext cx="1219200" cy="19812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F50C2-678B-74D8-7515-129EC8A52C4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35197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21 Available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327" name="Google Shape;327;p38"/>
          <p:cNvSpPr txBox="1">
            <a:spLocks noGrp="1"/>
          </p:cNvSpPr>
          <p:nvPr>
            <p:ph type="body" idx="1"/>
          </p:nvPr>
        </p:nvSpPr>
        <p:spPr>
          <a:xfrm>
            <a:off x="7634514" y="11430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Tables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Maps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Pie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Bar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Treemaps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Circle views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Line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Area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Combination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Scatterplots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Histograms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Box-and-whisker plots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Gantt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Bullet plots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Packed circles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  <a:sym typeface="Arial"/>
            </a:endParaRPr>
          </a:p>
        </p:txBody>
      </p:sp>
      <p:pic>
        <p:nvPicPr>
          <p:cNvPr id="328" name="Google Shape;328;p38" descr="Screen Shot 2015-09-27 at 5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14" y="1143000"/>
            <a:ext cx="3200400" cy="55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2055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52342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62629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42055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52342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6262914" y="1905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2055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2342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2629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42055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2342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2629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42817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53104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3391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42817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3104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63391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42817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3104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63391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42817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53104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63391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39937-AE88-1625-4654-8CCE54814E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4" name="Google Shape;353;p38">
            <a:extLst>
              <a:ext uri="{FF2B5EF4-FFF2-40B4-BE49-F238E27FC236}">
                <a16:creationId xmlns:a16="http://schemas.microsoft.com/office/drawing/2014/main" id="{4FB331A5-7828-1C62-1B12-97F152F2D7DF}"/>
              </a:ext>
            </a:extLst>
          </p:cNvPr>
          <p:cNvSpPr txBox="1"/>
          <p:nvPr/>
        </p:nvSpPr>
        <p:spPr>
          <a:xfrm>
            <a:off x="7634514" y="1156854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defTabSz="9144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40"/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>
                <a:sym typeface="Arial"/>
              </a:rPr>
              <a:t>Tables</a:t>
            </a:r>
            <a:endParaRPr dirty="0"/>
          </a:p>
          <a:p>
            <a:r>
              <a:rPr lang="en-US" dirty="0">
                <a:sym typeface="Arial"/>
              </a:rPr>
              <a:t>Maps</a:t>
            </a:r>
            <a:endParaRPr dirty="0"/>
          </a:p>
          <a:p>
            <a:r>
              <a:rPr lang="en-US" dirty="0">
                <a:sym typeface="Arial"/>
              </a:rPr>
              <a:t>Pie charts</a:t>
            </a:r>
            <a:endParaRPr dirty="0"/>
          </a:p>
          <a:p>
            <a:r>
              <a:rPr lang="en-US" dirty="0">
                <a:sym typeface="Arial"/>
              </a:rPr>
              <a:t>Bar charts</a:t>
            </a:r>
            <a:endParaRPr dirty="0"/>
          </a:p>
          <a:p>
            <a:r>
              <a:rPr lang="en-US" dirty="0" err="1">
                <a:sym typeface="Arial"/>
              </a:rPr>
              <a:t>Treemaps</a:t>
            </a:r>
            <a:endParaRPr dirty="0">
              <a:sym typeface="Arial"/>
            </a:endParaRPr>
          </a:p>
          <a:p>
            <a:r>
              <a:rPr lang="en-US" dirty="0">
                <a:sym typeface="Arial"/>
              </a:rPr>
              <a:t>Circle views</a:t>
            </a:r>
            <a:endParaRPr dirty="0"/>
          </a:p>
          <a:p>
            <a:r>
              <a:rPr lang="en-US" dirty="0">
                <a:sym typeface="Arial"/>
              </a:rPr>
              <a:t>Line charts</a:t>
            </a:r>
            <a:endParaRPr dirty="0"/>
          </a:p>
          <a:p>
            <a:r>
              <a:rPr lang="en-US" dirty="0">
                <a:sym typeface="Arial"/>
              </a:rPr>
              <a:t>Area charts</a:t>
            </a:r>
            <a:endParaRPr dirty="0"/>
          </a:p>
          <a:p>
            <a:r>
              <a:rPr lang="en-US" dirty="0">
                <a:sym typeface="Arial"/>
              </a:rPr>
              <a:t>Combination charts</a:t>
            </a:r>
            <a:endParaRPr dirty="0"/>
          </a:p>
          <a:p>
            <a:r>
              <a:rPr lang="en-US" dirty="0">
                <a:sym typeface="Arial"/>
              </a:rPr>
              <a:t>Scatterplots</a:t>
            </a:r>
            <a:endParaRPr dirty="0"/>
          </a:p>
          <a:p>
            <a:r>
              <a:rPr lang="en-US" dirty="0">
                <a:sym typeface="Arial"/>
              </a:rPr>
              <a:t>Histograms</a:t>
            </a:r>
            <a:endParaRPr dirty="0"/>
          </a:p>
          <a:p>
            <a:r>
              <a:rPr lang="en-US" dirty="0">
                <a:sym typeface="Arial"/>
              </a:rPr>
              <a:t>Box-and-whisker plots</a:t>
            </a:r>
            <a:endParaRPr dirty="0"/>
          </a:p>
          <a:p>
            <a:r>
              <a:rPr lang="en-US" dirty="0">
                <a:sym typeface="Arial"/>
              </a:rPr>
              <a:t>Gantt</a:t>
            </a:r>
            <a:endParaRPr dirty="0"/>
          </a:p>
          <a:p>
            <a:r>
              <a:rPr lang="en-US" dirty="0">
                <a:sym typeface="Arial"/>
              </a:rPr>
              <a:t>Bullet plots</a:t>
            </a:r>
            <a:endParaRPr dirty="0"/>
          </a:p>
          <a:p>
            <a:r>
              <a:rPr lang="en-US" dirty="0">
                <a:sym typeface="Arial"/>
              </a:rPr>
              <a:t>Packed circles</a:t>
            </a:r>
            <a:endParaRPr dirty="0"/>
          </a:p>
          <a:p>
            <a:endParaRPr dirty="0"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1: Getting Started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59" name="Google Shape;359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5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4031673" y="2362200"/>
            <a:ext cx="3810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9" descr="Screen Shot 2015-09-27 at 6.35.50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231" y="1524000"/>
            <a:ext cx="6763423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1223" y="1524001"/>
            <a:ext cx="6763423" cy="51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51225" y="1524001"/>
            <a:ext cx="6763422" cy="51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5073" y="1524000"/>
            <a:ext cx="6763422" cy="51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/>
          <p:nvPr/>
        </p:nvSpPr>
        <p:spPr>
          <a:xfrm>
            <a:off x="10203873" y="5715000"/>
            <a:ext cx="533400" cy="1524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294BB-7EA8-64F7-37A1-1A1B60849B5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358833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Connecting to a Data File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71" name="Google Shape;371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6" y="1143001"/>
            <a:ext cx="8527197" cy="56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6CDAA-F871-5069-A559-A7F847EB935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Introduction to Tableau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1 - Getting started: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Connecting to a data file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Creating views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Using “Show Me”: a recommender system for views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2 - Exploring other datasets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Discussion (time permitting)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1EE9C5C9-DF8F-48F1-5EAE-F917EBC9DF04}"/>
              </a:ext>
            </a:extLst>
          </p:cNvPr>
          <p:cNvSpPr/>
          <p:nvPr/>
        </p:nvSpPr>
        <p:spPr>
          <a:xfrm>
            <a:off x="6864928" y="6261254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modeled on “Getting Started with Tableau Desktop” Version 8.2</a:t>
            </a:r>
            <a:endParaRPr dirty="0"/>
          </a:p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Updated June 11, 2014 3:09 PM Copyright © 2014 Tableau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358832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Connecting to a Data File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77" name="Google Shape;37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9" y="1143001"/>
            <a:ext cx="8527196" cy="5689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1"/>
          <p:cNvGrpSpPr/>
          <p:nvPr/>
        </p:nvGrpSpPr>
        <p:grpSpPr>
          <a:xfrm>
            <a:off x="4045528" y="2438400"/>
            <a:ext cx="2057400" cy="1122218"/>
            <a:chOff x="914400" y="2438400"/>
            <a:chExt cx="2057400" cy="1122218"/>
          </a:xfrm>
        </p:grpSpPr>
        <p:sp>
          <p:nvSpPr>
            <p:cNvPr id="379" name="Google Shape;379;p41"/>
            <p:cNvSpPr/>
            <p:nvPr/>
          </p:nvSpPr>
          <p:spPr>
            <a:xfrm>
              <a:off x="1295400" y="2438400"/>
              <a:ext cx="1676400" cy="914400"/>
            </a:xfrm>
            <a:prstGeom prst="bentArrow">
              <a:avLst>
                <a:gd name="adj1" fmla="val 9180"/>
                <a:gd name="adj2" fmla="val 14124"/>
                <a:gd name="adj3" fmla="val 40060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914400" y="3352800"/>
              <a:ext cx="609600" cy="207818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41"/>
          <p:cNvSpPr/>
          <p:nvPr/>
        </p:nvSpPr>
        <p:spPr>
          <a:xfrm>
            <a:off x="4883728" y="5867400"/>
            <a:ext cx="5334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54345-1ACB-BF45-F74D-FB224F8AA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87" name="Google Shape;38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3" y="1143001"/>
            <a:ext cx="8527196" cy="56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A1DC9-2660-8C9D-03D3-DD64A94CEC8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>
            <a:spLocks noGrp="1"/>
          </p:cNvSpPr>
          <p:nvPr>
            <p:ph type="title"/>
          </p:nvPr>
        </p:nvSpPr>
        <p:spPr>
          <a:xfrm>
            <a:off x="360218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dimension to “Columns”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93" name="Google Shape;393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9590" y="1143000"/>
            <a:ext cx="8527196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43"/>
          <p:cNvGrpSpPr/>
          <p:nvPr/>
        </p:nvGrpSpPr>
        <p:grpSpPr>
          <a:xfrm>
            <a:off x="4135589" y="1828800"/>
            <a:ext cx="3124200" cy="609600"/>
            <a:chOff x="914400" y="2951018"/>
            <a:chExt cx="3124200" cy="609600"/>
          </a:xfrm>
        </p:grpSpPr>
        <p:sp>
          <p:nvSpPr>
            <p:cNvPr id="395" name="Google Shape;395;p43"/>
            <p:cNvSpPr/>
            <p:nvPr/>
          </p:nvSpPr>
          <p:spPr>
            <a:xfrm>
              <a:off x="1295400" y="2951018"/>
              <a:ext cx="2743200" cy="457200"/>
            </a:xfrm>
            <a:prstGeom prst="bentArrow">
              <a:avLst>
                <a:gd name="adj1" fmla="val 19162"/>
                <a:gd name="adj2" fmla="val 18568"/>
                <a:gd name="adj3" fmla="val 40060"/>
                <a:gd name="adj4" fmla="val 80715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914400" y="34044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8F837F-EE5E-D534-E924-D0F1370A6B2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358832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dimension to “Rows”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02" name="Google Shape;402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0" y="1143000"/>
            <a:ext cx="8527194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44"/>
          <p:cNvGrpSpPr/>
          <p:nvPr/>
        </p:nvGrpSpPr>
        <p:grpSpPr>
          <a:xfrm>
            <a:off x="4121728" y="2057400"/>
            <a:ext cx="3124200" cy="1676400"/>
            <a:chOff x="914400" y="3179618"/>
            <a:chExt cx="3124200" cy="1676400"/>
          </a:xfrm>
        </p:grpSpPr>
        <p:sp>
          <p:nvSpPr>
            <p:cNvPr id="404" name="Google Shape;404;p44"/>
            <p:cNvSpPr/>
            <p:nvPr/>
          </p:nvSpPr>
          <p:spPr>
            <a:xfrm>
              <a:off x="1295400" y="3179618"/>
              <a:ext cx="2743200" cy="1524000"/>
            </a:xfrm>
            <a:prstGeom prst="bentArrow">
              <a:avLst>
                <a:gd name="adj1" fmla="val 6495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914400" y="46998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BC4E47-1AAB-15E5-FF2D-B36B57022B8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>
            <a:spLocks noGrp="1"/>
          </p:cNvSpPr>
          <p:nvPr>
            <p:ph type="title"/>
          </p:nvPr>
        </p:nvSpPr>
        <p:spPr>
          <a:xfrm>
            <a:off x="360218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measure onto “Text”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11" name="Google Shape;411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3440" y="1143001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5"/>
          <p:cNvGrpSpPr/>
          <p:nvPr/>
        </p:nvGrpSpPr>
        <p:grpSpPr>
          <a:xfrm>
            <a:off x="4135589" y="3276600"/>
            <a:ext cx="2133600" cy="1524000"/>
            <a:chOff x="914400" y="4398818"/>
            <a:chExt cx="2133600" cy="1524000"/>
          </a:xfrm>
        </p:grpSpPr>
        <p:sp>
          <p:nvSpPr>
            <p:cNvPr id="413" name="Google Shape;413;p45"/>
            <p:cNvSpPr/>
            <p:nvPr/>
          </p:nvSpPr>
          <p:spPr>
            <a:xfrm>
              <a:off x="1295400" y="4398818"/>
              <a:ext cx="1752600" cy="1371600"/>
            </a:xfrm>
            <a:prstGeom prst="bentArrow">
              <a:avLst>
                <a:gd name="adj1" fmla="val 6495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914400" y="57666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990" y="1143001"/>
            <a:ext cx="8527193" cy="56895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9D83A-2DE9-3512-6E35-DE994C603C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>
            <a:spLocks noGrp="1"/>
          </p:cNvSpPr>
          <p:nvPr>
            <p:ph type="title"/>
          </p:nvPr>
        </p:nvSpPr>
        <p:spPr>
          <a:xfrm>
            <a:off x="358832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Further refine by subdividing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21" name="Google Shape;42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6" y="1143001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46"/>
          <p:cNvGrpSpPr/>
          <p:nvPr/>
        </p:nvGrpSpPr>
        <p:grpSpPr>
          <a:xfrm>
            <a:off x="4121724" y="2057400"/>
            <a:ext cx="4267200" cy="1908736"/>
            <a:chOff x="914400" y="3179618"/>
            <a:chExt cx="4267200" cy="1908736"/>
          </a:xfrm>
        </p:grpSpPr>
        <p:sp>
          <p:nvSpPr>
            <p:cNvPr id="423" name="Google Shape;423;p46"/>
            <p:cNvSpPr/>
            <p:nvPr/>
          </p:nvSpPr>
          <p:spPr>
            <a:xfrm>
              <a:off x="1295400" y="3179618"/>
              <a:ext cx="3886200" cy="1752600"/>
            </a:xfrm>
            <a:prstGeom prst="bentArrow">
              <a:avLst>
                <a:gd name="adj1" fmla="val 5342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914400" y="4932218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C01B0A-1F8A-7D42-8054-E3C9493AE27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5374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47"/>
          <p:cNvGrpSpPr/>
          <p:nvPr/>
        </p:nvGrpSpPr>
        <p:grpSpPr>
          <a:xfrm>
            <a:off x="3761512" y="1143000"/>
            <a:ext cx="8527191" cy="5689596"/>
            <a:chOff x="381001" y="1143000"/>
            <a:chExt cx="8527191" cy="5689596"/>
          </a:xfrm>
        </p:grpSpPr>
        <p:pic>
          <p:nvPicPr>
            <p:cNvPr id="431" name="Google Shape;43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1001" y="1143000"/>
              <a:ext cx="8527191" cy="5689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7"/>
            <p:cNvPicPr preferRelativeResize="0"/>
            <p:nvPr/>
          </p:nvPicPr>
          <p:blipFill rotWithShape="1">
            <a:blip r:embed="rId3">
              <a:alphaModFix/>
            </a:blip>
            <a:srcRect l="42238" t="11518" r="29643" b="79018"/>
            <a:stretch/>
          </p:blipFill>
          <p:spPr>
            <a:xfrm>
              <a:off x="3982721" y="1798320"/>
              <a:ext cx="2397760" cy="538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47"/>
          <p:cNvSpPr txBox="1">
            <a:spLocks noGrp="1"/>
          </p:cNvSpPr>
          <p:nvPr>
            <p:ph type="title"/>
          </p:nvPr>
        </p:nvSpPr>
        <p:spPr>
          <a:xfrm>
            <a:off x="383771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From Text Table to Bar Chart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grpSp>
        <p:nvGrpSpPr>
          <p:cNvPr id="434" name="Google Shape;434;p47"/>
          <p:cNvGrpSpPr/>
          <p:nvPr/>
        </p:nvGrpSpPr>
        <p:grpSpPr>
          <a:xfrm>
            <a:off x="5895110" y="1752600"/>
            <a:ext cx="2743200" cy="2286000"/>
            <a:chOff x="2438400" y="2874818"/>
            <a:chExt cx="2743200" cy="2286000"/>
          </a:xfrm>
        </p:grpSpPr>
        <p:sp>
          <p:nvSpPr>
            <p:cNvPr id="435" name="Google Shape;435;p47"/>
            <p:cNvSpPr/>
            <p:nvPr/>
          </p:nvSpPr>
          <p:spPr>
            <a:xfrm>
              <a:off x="2743200" y="2874818"/>
              <a:ext cx="2438400" cy="2133600"/>
            </a:xfrm>
            <a:prstGeom prst="bentArrow">
              <a:avLst>
                <a:gd name="adj1" fmla="val 3596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2438400" y="50046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8D65D-C722-845F-54BF-879FD6BC06B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Dual encoding using color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42" name="Google Shape;442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6" y="1143001"/>
            <a:ext cx="8527193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8"/>
          <p:cNvGrpSpPr/>
          <p:nvPr/>
        </p:nvGrpSpPr>
        <p:grpSpPr>
          <a:xfrm>
            <a:off x="4107873" y="3218688"/>
            <a:ext cx="1371600" cy="774192"/>
            <a:chOff x="914400" y="4340906"/>
            <a:chExt cx="1371600" cy="774192"/>
          </a:xfrm>
        </p:grpSpPr>
        <p:sp>
          <p:nvSpPr>
            <p:cNvPr id="444" name="Google Shape;444;p48"/>
            <p:cNvSpPr/>
            <p:nvPr/>
          </p:nvSpPr>
          <p:spPr>
            <a:xfrm>
              <a:off x="1219200" y="4340906"/>
              <a:ext cx="1066800" cy="609600"/>
            </a:xfrm>
            <a:prstGeom prst="bentArrow">
              <a:avLst>
                <a:gd name="adj1" fmla="val 12033"/>
                <a:gd name="adj2" fmla="val 13154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914400" y="4962698"/>
              <a:ext cx="457200" cy="1524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0D238-8812-3B69-1933-0801CF5AF1B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2138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a new sheet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52" name="Google Shape;452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501881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/>
          <p:nvPr/>
        </p:nvSpPr>
        <p:spPr>
          <a:xfrm>
            <a:off x="5384990" y="5867400"/>
            <a:ext cx="2286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1F83-E349-5BAD-1DDC-77CEBDF3EA2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59" name="Google Shape;459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5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/>
          <p:nvPr/>
        </p:nvSpPr>
        <p:spPr>
          <a:xfrm>
            <a:off x="10674932" y="1981200"/>
            <a:ext cx="457200" cy="304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8AEA1-F03B-15A3-FA30-2972365D591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(</a:t>
            </a:r>
            <a:r>
              <a:rPr lang="en-US" sz="2400" dirty="0">
                <a:ea typeface="Arial"/>
                <a:cs typeface="Arial"/>
                <a:sym typeface="Arial"/>
                <a:hlinkClick r:id="rId2"/>
              </a:rPr>
              <a:t>https://amosca01.github.io/SDS-CS109/</a:t>
            </a:r>
            <a:r>
              <a:rPr lang="en-US" sz="2400" dirty="0">
                <a:ea typeface="Arial"/>
                <a:cs typeface="Arial"/>
                <a:sym typeface="Arial"/>
              </a:rPr>
              <a:t> &gt; Homework &gt; hw01)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Due next Thursday (09/19) at midnight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You have extensions if you need them, but you MUST tell me if you’re taking one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Revise and resubmit also exists! 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 alone or with a partner (you choose!)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**I won’t always remind you there is a homework released/due, make sure you stay up to date with the course schedule! **</a:t>
            </a: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66" name="Google Shape;466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7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51"/>
          <p:cNvGrpSpPr/>
          <p:nvPr/>
        </p:nvGrpSpPr>
        <p:grpSpPr>
          <a:xfrm>
            <a:off x="4107873" y="3218688"/>
            <a:ext cx="1371600" cy="1581912"/>
            <a:chOff x="914400" y="4340906"/>
            <a:chExt cx="1371600" cy="1581912"/>
          </a:xfrm>
        </p:grpSpPr>
        <p:sp>
          <p:nvSpPr>
            <p:cNvPr id="468" name="Google Shape;468;p51"/>
            <p:cNvSpPr/>
            <p:nvPr/>
          </p:nvSpPr>
          <p:spPr>
            <a:xfrm>
              <a:off x="10668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914400" y="5770418"/>
              <a:ext cx="457200" cy="1524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AC9563-77A8-23C3-CC3A-03E8B2C2CD1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75" name="Google Shape;475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6" y="1143001"/>
            <a:ext cx="8527191" cy="56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C9796-8384-68DB-87DC-CE36162ACF5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81" name="Google Shape;481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82" y="1143001"/>
            <a:ext cx="8527190" cy="56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/>
          <p:nvPr/>
        </p:nvSpPr>
        <p:spPr>
          <a:xfrm>
            <a:off x="6317679" y="5867400"/>
            <a:ext cx="304800" cy="304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2FED3-781B-9F78-6FE7-AB215D5591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>
            <a:spLocks noGrp="1"/>
          </p:cNvSpPr>
          <p:nvPr>
            <p:ph type="title"/>
          </p:nvPr>
        </p:nvSpPr>
        <p:spPr>
          <a:xfrm>
            <a:off x="354676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74166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54"/>
          <p:cNvGrpSpPr/>
          <p:nvPr/>
        </p:nvGrpSpPr>
        <p:grpSpPr>
          <a:xfrm rot="5400000">
            <a:off x="4413919" y="1571244"/>
            <a:ext cx="1295400" cy="2115312"/>
            <a:chOff x="1066800" y="4340906"/>
            <a:chExt cx="1295400" cy="2115312"/>
          </a:xfrm>
        </p:grpSpPr>
        <p:sp>
          <p:nvSpPr>
            <p:cNvPr id="490" name="Google Shape;490;p54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930E76-A739-C304-D6BF-BCEBA139A8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10" y="1143001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5"/>
          <p:cNvSpPr txBox="1">
            <a:spLocks noGrp="1"/>
          </p:cNvSpPr>
          <p:nvPr>
            <p:ph type="title"/>
          </p:nvPr>
        </p:nvSpPr>
        <p:spPr>
          <a:xfrm>
            <a:off x="347749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98" name="Google Shape;498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04899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/>
          <p:nvPr/>
        </p:nvSpPr>
        <p:spPr>
          <a:xfrm rot="5400000">
            <a:off x="9421095" y="1905000"/>
            <a:ext cx="2286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5"/>
          <p:cNvSpPr/>
          <p:nvPr/>
        </p:nvSpPr>
        <p:spPr>
          <a:xfrm rot="5400000">
            <a:off x="8163795" y="2019300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FB4CD-9B11-E446-FEDE-390EF5D9538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506" name="Google Shape;506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6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56"/>
          <p:cNvGrpSpPr/>
          <p:nvPr/>
        </p:nvGrpSpPr>
        <p:grpSpPr>
          <a:xfrm rot="5400000">
            <a:off x="4441629" y="1418845"/>
            <a:ext cx="1295400" cy="2115312"/>
            <a:chOff x="1066800" y="4340906"/>
            <a:chExt cx="1295400" cy="2115312"/>
          </a:xfrm>
        </p:grpSpPr>
        <p:sp>
          <p:nvSpPr>
            <p:cNvPr id="508" name="Google Shape;508;p56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FCA81-B1D0-850C-7E2C-A2A9AED659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2861" y="1143001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>
            <a:spLocks noGrp="1"/>
          </p:cNvSpPr>
          <p:nvPr>
            <p:ph type="title"/>
          </p:nvPr>
        </p:nvSpPr>
        <p:spPr>
          <a:xfrm>
            <a:off x="351906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516" name="Google Shape;51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46465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7"/>
          <p:cNvSpPr/>
          <p:nvPr/>
        </p:nvSpPr>
        <p:spPr>
          <a:xfrm rot="5400000">
            <a:off x="8738761" y="2019300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F515F-4BD8-DF6A-198F-1E6123AB6F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>
            <a:spLocks noGrp="1"/>
          </p:cNvSpPr>
          <p:nvPr>
            <p:ph type="title"/>
          </p:nvPr>
        </p:nvSpPr>
        <p:spPr>
          <a:xfrm>
            <a:off x="3546763" y="6285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Questions?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E78FD-3263-31D4-D380-810457C475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5144" y="1143001"/>
            <a:ext cx="8527187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9"/>
          <p:cNvSpPr txBox="1">
            <a:spLocks noGrp="1"/>
          </p:cNvSpPr>
          <p:nvPr>
            <p:ph type="title"/>
          </p:nvPr>
        </p:nvSpPr>
        <p:spPr>
          <a:xfrm>
            <a:off x="349134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2: Exploring Other Datasets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896F3-C2BA-8841-5CBC-87A7B2F06F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>
            <a:spLocks noGrp="1"/>
          </p:cNvSpPr>
          <p:nvPr>
            <p:ph type="title"/>
          </p:nvPr>
        </p:nvSpPr>
        <p:spPr>
          <a:xfrm>
            <a:off x="351905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2: Exploring Other Datasets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34" name="Google Shape;534;p60"/>
          <p:cNvSpPr txBox="1">
            <a:spLocks noGrp="1"/>
          </p:cNvSpPr>
          <p:nvPr>
            <p:ph type="body" idx="4294967295"/>
          </p:nvPr>
        </p:nvSpPr>
        <p:spPr>
          <a:xfrm>
            <a:off x="5576457" y="1219200"/>
            <a:ext cx="5257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4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goo.gl/kcbqfc</a:t>
            </a: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">
              <a:spcBef>
                <a:spcPts val="960"/>
              </a:spcBef>
              <a:buSzPts val="4080"/>
              <a:buNone/>
            </a:pP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">
              <a:spcBef>
                <a:spcPts val="960"/>
              </a:spcBef>
              <a:buSzPts val="4080"/>
              <a:buNone/>
            </a:pP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1857" y="2148840"/>
            <a:ext cx="9144000" cy="47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09398-E3E1-1013-6B0C-F51A86A7D4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560618" y="8573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drag-and-drop tool for mapping data dimensions onto visual dimensions</a:t>
            </a:r>
            <a:endParaRPr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 will learn: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load data into Tableau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little bit about how Tableau organizes data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tell Tableau which facets of the data to display, and how</a:t>
            </a:r>
            <a:endParaRPr/>
          </a:p>
          <a:p>
            <a:pPr marL="457200" lvl="1" indent="-8255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8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818" y="1111363"/>
            <a:ext cx="5740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636818" y="2450633"/>
            <a:ext cx="7924800" cy="9906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560618" y="3475869"/>
            <a:ext cx="7924800" cy="1676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A4F5-2784-7BBC-EB8D-96F53BDB39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Tableau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>
            <a:spLocks noGrp="1"/>
          </p:cNvSpPr>
          <p:nvPr>
            <p:ph type="title"/>
          </p:nvPr>
        </p:nvSpPr>
        <p:spPr>
          <a:xfrm>
            <a:off x="351905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Discussion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>
            <a:spLocks noGrp="1"/>
          </p:cNvSpPr>
          <p:nvPr>
            <p:ph type="body" idx="1"/>
          </p:nvPr>
        </p:nvSpPr>
        <p:spPr>
          <a:xfrm>
            <a:off x="3519053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some of Tableau’s strengths? Weaknesses?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Was there anything you couldn’t figure out?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A6C9E-E11E-7C44-624A-3DA0747799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00B08-E893-81E5-394C-131E4A8A95B5}"/>
              </a:ext>
            </a:extLst>
          </p:cNvPr>
          <p:cNvSpPr/>
          <p:nvPr/>
        </p:nvSpPr>
        <p:spPr>
          <a:xfrm>
            <a:off x="5320145" y="2587332"/>
            <a:ext cx="4281055" cy="167419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relational data?</a:t>
            </a:r>
          </a:p>
        </p:txBody>
      </p:sp>
    </p:spTree>
    <p:extLst>
      <p:ext uri="{BB962C8B-B14F-4D97-AF65-F5344CB8AC3E}">
        <p14:creationId xmlns:p14="http://schemas.microsoft.com/office/powerpoint/2010/main" val="42139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351C3A-3D97-B591-8331-A3BCEDB8FA15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73B15-0728-0831-2700-D9C465F9D26E}"/>
              </a:ext>
            </a:extLst>
          </p:cNvPr>
          <p:cNvSpPr txBox="1"/>
          <p:nvPr/>
        </p:nvSpPr>
        <p:spPr>
          <a:xfrm>
            <a:off x="3564082" y="285107"/>
            <a:ext cx="6102926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carrier name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&lt;chr&gt;   &lt;chr&gt;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9E      Endeavor Air Inc.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AA      American Airlines Inc.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AS      Alaska Airlines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B6      JetBlue Airways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DL      Delta Air 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EV      ExpressJet Airlines Inc.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more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4B85-C66F-BEAF-40C5-4BE1CD3CA639}"/>
              </a:ext>
            </a:extLst>
          </p:cNvPr>
          <p:cNvSpPr txBox="1"/>
          <p:nvPr/>
        </p:nvSpPr>
        <p:spPr>
          <a:xfrm>
            <a:off x="440103" y="1484166"/>
            <a:ext cx="1168616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airports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1,458 × 8</a:t>
            </a:r>
          </a:p>
          <a:p>
            <a:r>
              <a:rPr lang="en-US" dirty="0"/>
              <a:t>#&gt;   </a:t>
            </a:r>
            <a:r>
              <a:rPr lang="en-US" dirty="0" err="1"/>
              <a:t>faa</a:t>
            </a:r>
            <a:r>
              <a:rPr lang="en-US" dirty="0"/>
              <a:t>   name                             </a:t>
            </a:r>
            <a:r>
              <a:rPr lang="en-US" dirty="0" err="1"/>
              <a:t>lat</a:t>
            </a:r>
            <a:r>
              <a:rPr lang="en-US" dirty="0"/>
              <a:t>   </a:t>
            </a:r>
            <a:r>
              <a:rPr lang="en-US" dirty="0" err="1"/>
              <a:t>lon</a:t>
            </a:r>
            <a:r>
              <a:rPr lang="en-US" dirty="0"/>
              <a:t>   alt    </a:t>
            </a:r>
            <a:r>
              <a:rPr lang="en-US" dirty="0" err="1"/>
              <a:t>tz</a:t>
            </a:r>
            <a:r>
              <a:rPr lang="en-US" dirty="0"/>
              <a:t> </a:t>
            </a:r>
            <a:r>
              <a:rPr lang="en-US" dirty="0" err="1"/>
              <a:t>dst</a:t>
            </a:r>
            <a:r>
              <a:rPr lang="en-US" dirty="0"/>
              <a:t>   </a:t>
            </a:r>
            <a:r>
              <a:rPr lang="en-US" dirty="0" err="1"/>
              <a:t>tzone</a:t>
            </a:r>
            <a:r>
              <a:rPr lang="en-US" dirty="0"/>
              <a:t>      </a:t>
            </a:r>
          </a:p>
          <a:p>
            <a:r>
              <a:rPr lang="en-US" dirty="0"/>
              <a:t>#&gt;   &lt;chr&gt; &lt;chr&gt;                         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&lt;chr&gt; &lt;chr&gt;      </a:t>
            </a:r>
          </a:p>
          <a:p>
            <a:r>
              <a:rPr lang="en-US" dirty="0"/>
              <a:t>#&gt; 1 04G   Lansdowne Airport               41.1 -80.6  1044    -5 A     America/Ne…</a:t>
            </a:r>
          </a:p>
          <a:p>
            <a:r>
              <a:rPr lang="en-US" dirty="0"/>
              <a:t>#&gt; 2 06A   Moton Field Municipal Airport   32.5 -85.7   264    -6 A     America/Ch…</a:t>
            </a:r>
          </a:p>
          <a:p>
            <a:r>
              <a:rPr lang="en-US" dirty="0"/>
              <a:t>#&gt; 3 06C   Schaumburg Regional             42.0 -88.1   801    -6 A     America/Ch…</a:t>
            </a:r>
          </a:p>
          <a:p>
            <a:r>
              <a:rPr lang="en-US" dirty="0"/>
              <a:t>#&gt; 4 06N   Randall Airport                 41.4 -74.4   523    -5 A     America/Ne…</a:t>
            </a:r>
          </a:p>
          <a:p>
            <a:r>
              <a:rPr lang="en-US" dirty="0"/>
              <a:t>#&gt; 5 09J   Jekyll Island Airport           31.1 -81.4    11    -5 A     America/Ne…</a:t>
            </a:r>
          </a:p>
          <a:p>
            <a:r>
              <a:rPr lang="en-US" dirty="0"/>
              <a:t>#&gt; 6 0A9   Elizabethton Municipal Airport  36.4 -82.2  1593    -5 A     America/Ne…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1,452 more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A582E-6B97-5B86-1540-BA2B4DF28A42}"/>
              </a:ext>
            </a:extLst>
          </p:cNvPr>
          <p:cNvSpPr txBox="1"/>
          <p:nvPr/>
        </p:nvSpPr>
        <p:spPr>
          <a:xfrm>
            <a:off x="252919" y="2679174"/>
            <a:ext cx="11686161" cy="3139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planes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3,322 × 9</a:t>
            </a:r>
          </a:p>
          <a:p>
            <a:r>
              <a:rPr lang="en-US" dirty="0"/>
              <a:t>#&gt;   </a:t>
            </a:r>
            <a:r>
              <a:rPr lang="en-US" dirty="0" err="1"/>
              <a:t>tailnum</a:t>
            </a:r>
            <a:r>
              <a:rPr lang="en-US" dirty="0"/>
              <a:t>  year type               manufacturer model engines seats speed engine</a:t>
            </a:r>
          </a:p>
          <a:p>
            <a:r>
              <a:rPr lang="en-US" dirty="0"/>
              <a:t>#&gt;   &lt;chr&gt;   &lt;int&gt; &lt;chr&gt;              &lt;chr&gt;        &lt;chr&gt;   &lt;int&gt; &lt;int&gt; &lt;int&gt; &lt;chr&gt; </a:t>
            </a:r>
          </a:p>
          <a:p>
            <a:r>
              <a:rPr lang="en-US" dirty="0"/>
              <a:t>#&gt; 1 N10156   2004 Fixed wing multi … EMBRAER      EMB-…       2    55    NA Turbo…</a:t>
            </a:r>
          </a:p>
          <a:p>
            <a:r>
              <a:rPr lang="en-US" dirty="0"/>
              <a:t>#&gt; 2 N102UW   1998 Fixed wing multi … AIRBUS INDU… A320…       2   182    NA Turbo…</a:t>
            </a:r>
          </a:p>
          <a:p>
            <a:r>
              <a:rPr lang="en-US" dirty="0"/>
              <a:t>#&gt; 3 N103US   1999 Fixed wing multi … AIRBUS INDU… A320…       2   182    NA Turbo…</a:t>
            </a:r>
          </a:p>
          <a:p>
            <a:r>
              <a:rPr lang="en-US" dirty="0"/>
              <a:t>#&gt; 4 N104UW   1999 Fixed wing multi … AIRBUS INDU… A320…       2   182    NA Turbo…</a:t>
            </a:r>
          </a:p>
          <a:p>
            <a:r>
              <a:rPr lang="en-US" dirty="0"/>
              <a:t>#&gt; 5 N10575   2002 Fixed wing multi … EMBRAER      EMB-…       2    55    NA Turbo…</a:t>
            </a:r>
          </a:p>
          <a:p>
            <a:r>
              <a:rPr lang="en-US" dirty="0"/>
              <a:t>#&gt; 6 N105UW   1999 Fixed wing multi … AIRBUS INDU… A320…       2   182    NA Turbo…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3,316 more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3B1E3-A895-BF4B-8E1A-9B1A3DBBC4FA}"/>
              </a:ext>
            </a:extLst>
          </p:cNvPr>
          <p:cNvSpPr txBox="1"/>
          <p:nvPr/>
        </p:nvSpPr>
        <p:spPr>
          <a:xfrm>
            <a:off x="138544" y="3878360"/>
            <a:ext cx="11914909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weather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26,115 × 15</a:t>
            </a:r>
          </a:p>
          <a:p>
            <a:r>
              <a:rPr lang="en-US" dirty="0"/>
              <a:t>#&gt;   origin  year month   day  hour  temp  </a:t>
            </a:r>
            <a:r>
              <a:rPr lang="en-US" dirty="0" err="1"/>
              <a:t>dewp</a:t>
            </a:r>
            <a:r>
              <a:rPr lang="en-US" dirty="0"/>
              <a:t> humid </a:t>
            </a:r>
            <a:r>
              <a:rPr lang="en-US" dirty="0" err="1"/>
              <a:t>wind_dir</a:t>
            </a:r>
            <a:r>
              <a:rPr lang="en-US" dirty="0"/>
              <a:t> </a:t>
            </a:r>
            <a:r>
              <a:rPr lang="en-US" dirty="0" err="1"/>
              <a:t>wind_speed</a:t>
            </a:r>
            <a:r>
              <a:rPr lang="en-US" dirty="0"/>
              <a:t> </a:t>
            </a:r>
            <a:r>
              <a:rPr lang="en-US" dirty="0" err="1"/>
              <a:t>wind_gust</a:t>
            </a:r>
            <a:endParaRPr lang="en-US" dirty="0"/>
          </a:p>
          <a:p>
            <a:r>
              <a:rPr lang="en-US" dirty="0"/>
              <a:t>#&gt;   &lt;chr&gt;  &lt;int&gt; &lt;int&gt; &lt;int&gt; &lt;int&gt;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   &lt;</a:t>
            </a:r>
            <a:r>
              <a:rPr lang="en-US" dirty="0" err="1"/>
              <a:t>dbl</a:t>
            </a:r>
            <a:r>
              <a:rPr lang="en-US" dirty="0"/>
              <a:t>&gt;      &lt;</a:t>
            </a:r>
            <a:r>
              <a:rPr lang="en-US" dirty="0" err="1"/>
              <a:t>dbl</a:t>
            </a:r>
            <a:r>
              <a:rPr lang="en-US" dirty="0"/>
              <a:t>&gt;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#&gt; 1 EWR     2013     1     1     1  39.0  26.1  59.4      270      10.4         NA</a:t>
            </a:r>
          </a:p>
          <a:p>
            <a:r>
              <a:rPr lang="en-US" dirty="0"/>
              <a:t>#&gt; 2 EWR     2013     1     1     2  39.0  27.0  61.6      250       8.06        NA</a:t>
            </a:r>
          </a:p>
          <a:p>
            <a:r>
              <a:rPr lang="en-US" dirty="0"/>
              <a:t>#&gt; 3 EWR     2013     1     1     3  39.0  28.0  64.4      240      11.5         NA</a:t>
            </a:r>
          </a:p>
          <a:p>
            <a:r>
              <a:rPr lang="en-US" dirty="0"/>
              <a:t>#&gt; 4 EWR     2013     1     1     4  39.9  28.0  62.2      250      12.7         NA</a:t>
            </a:r>
          </a:p>
          <a:p>
            <a:r>
              <a:rPr lang="en-US" dirty="0"/>
              <a:t>#&gt; 5 EWR     2013     1     1     5  39.0  28.0  64.4      260      12.7         NA</a:t>
            </a:r>
          </a:p>
          <a:p>
            <a:r>
              <a:rPr lang="en-US" dirty="0"/>
              <a:t>#&gt; 6 EWR     2013     1     1     6  37.9  28.0  67.2      240      11.5         NA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26,109 more rows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4 more variables: </a:t>
            </a:r>
            <a:r>
              <a:rPr lang="en-US" dirty="0" err="1"/>
              <a:t>precip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 pressure &lt;</a:t>
            </a:r>
            <a:r>
              <a:rPr lang="en-US" dirty="0" err="1"/>
              <a:t>dbl</a:t>
            </a:r>
            <a:r>
              <a:rPr lang="en-US" dirty="0"/>
              <a:t>&gt;, </a:t>
            </a:r>
            <a:r>
              <a:rPr lang="en-US" dirty="0" err="1"/>
              <a:t>visib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</a:t>
            </a:r>
          </a:p>
          <a:p>
            <a:r>
              <a:rPr lang="en-US" dirty="0"/>
              <a:t>#&gt; #   </a:t>
            </a:r>
            <a:r>
              <a:rPr lang="en-US" dirty="0" err="1"/>
              <a:t>time_hour</a:t>
            </a:r>
            <a:r>
              <a:rPr lang="en-US" dirty="0"/>
              <a:t> &lt;</a:t>
            </a:r>
            <a:r>
              <a:rPr lang="en-US" dirty="0" err="1"/>
              <a:t>dttm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41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0FFC6-2958-2930-E6D4-2F2BE5BF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80" y="872835"/>
            <a:ext cx="8114158" cy="5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4DF3A-D53B-D920-0AE3-F172689EA139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Main Window: New Workbook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0" descr="Screen Shot 2015-09-27 at 6.24.1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6297" r="-6297"/>
          <a:stretch/>
        </p:blipFill>
        <p:spPr>
          <a:xfrm>
            <a:off x="2937165" y="1143000"/>
            <a:ext cx="9601200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4156365" y="1981200"/>
            <a:ext cx="9144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97D8-630E-EBBC-E19E-3250AF481B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1344</Words>
  <Application>Microsoft Macintosh PowerPoint</Application>
  <PresentationFormat>Widescreen</PresentationFormat>
  <Paragraphs>234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Intro to Tableau</vt:lpstr>
      <vt:lpstr>Plan for Today</vt:lpstr>
      <vt:lpstr>Reminder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Window: New Workbook</vt:lpstr>
      <vt:lpstr>Main Window: with Data and Views</vt:lpstr>
      <vt:lpstr>Data Types</vt:lpstr>
      <vt:lpstr>Main Window: with Data and Views</vt:lpstr>
      <vt:lpstr>Data Roles: Dimensions</vt:lpstr>
      <vt:lpstr>Data Roles: Measures</vt:lpstr>
      <vt:lpstr>Data Roles: Dimensions vs. Measures</vt:lpstr>
      <vt:lpstr>Main Window: with Data and Views</vt:lpstr>
      <vt:lpstr>21 Available Views</vt:lpstr>
      <vt:lpstr>Lab pt. 1: Getting Started</vt:lpstr>
      <vt:lpstr>Connecting to a Data File</vt:lpstr>
      <vt:lpstr>Connecting to a Data File</vt:lpstr>
      <vt:lpstr>Creating Views</vt:lpstr>
      <vt:lpstr>Drag a dimension to “Columns”</vt:lpstr>
      <vt:lpstr>Drag a dimension to “Rows”</vt:lpstr>
      <vt:lpstr>Drag a measure onto “Text”</vt:lpstr>
      <vt:lpstr>Further refine by subdividing</vt:lpstr>
      <vt:lpstr>From Text Table to Bar Chart</vt:lpstr>
      <vt:lpstr>Dual encoding using color</vt:lpstr>
      <vt:lpstr>Creating a new sheet</vt:lpstr>
      <vt:lpstr>Using “Show Me”: a VIS recommender</vt:lpstr>
      <vt:lpstr>Using “Show Me”: a VIS recommender</vt:lpstr>
      <vt:lpstr>Using “Show Me”: a VIS recommender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Questions?</vt:lpstr>
      <vt:lpstr>Lab pt. 2: Exploring Other Datasets</vt:lpstr>
      <vt:lpstr>Lab pt. 2: Exploring Other Datasets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23</cp:revision>
  <dcterms:created xsi:type="dcterms:W3CDTF">2023-08-03T18:49:17Z</dcterms:created>
  <dcterms:modified xsi:type="dcterms:W3CDTF">2024-09-09T19:00:15Z</dcterms:modified>
</cp:coreProperties>
</file>